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F9D6C2-FBB2-4AC1-A12F-0372B46C642B}">
  <a:tblStyle styleId="{E6F9D6C2-FBB2-4AC1-A12F-0372B46C64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Dosis-regular.fntdata"/><Relationship Id="rId21" Type="http://schemas.openxmlformats.org/officeDocument/2006/relationships/slide" Target="slides/slide13.xml"/><Relationship Id="rId24" Type="http://schemas.openxmlformats.org/officeDocument/2006/relationships/font" Target="fonts/RobotoBlack-bold.fntdata"/><Relationship Id="rId23" Type="http://schemas.openxmlformats.org/officeDocument/2006/relationships/font" Target="fonts/Dosi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Thin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3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2.xml"/><Relationship Id="rId32" Type="http://schemas.openxmlformats.org/officeDocument/2006/relationships/font" Target="fonts/Roboto-italic.fntdata"/><Relationship Id="rId13" Type="http://schemas.openxmlformats.org/officeDocument/2006/relationships/slide" Target="slides/slide5.xml"/><Relationship Id="rId35" Type="http://schemas.openxmlformats.org/officeDocument/2006/relationships/font" Target="fonts/Oswald-bold.fntdata"/><Relationship Id="rId12" Type="http://schemas.openxmlformats.org/officeDocument/2006/relationships/slide" Target="slides/slide4.xml"/><Relationship Id="rId34" Type="http://schemas.openxmlformats.org/officeDocument/2006/relationships/font" Target="fonts/Oswald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75d591a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1975d591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1312bb1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1a1312bb1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75d591a7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1975d591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975d591a7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1975d591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a1312bb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1a1312bb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a1312bb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1a1312bb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1312bb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1a1312bb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6130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4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Q1 Churn Rates</a:t>
            </a:r>
            <a:endParaRPr b="0" i="0" sz="21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Gabriel Molina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March 14, 2022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576075" y="337425"/>
            <a:ext cx="36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CODEFLIX</a:t>
            </a:r>
            <a:endParaRPr b="1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Observations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4509700" y="1048925"/>
            <a:ext cx="4323000" cy="3847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our final results, we can make some immediate observations: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churn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for segment 30 is significantly lower than that for segment 87.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 is a general trend of increasing churn, particularly in segment 87.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3" name="Google Shape;363;p58"/>
          <p:cNvGraphicFramePr/>
          <p:nvPr/>
        </p:nvGraphicFramePr>
        <p:xfrm>
          <a:off x="311700" y="1048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{E6F9D6C2-FBB2-4AC1-A12F-0372B46C642B}</a:tableStyleId>
              </a:tblPr>
              <a:tblGrid>
                <a:gridCol w="1290825"/>
                <a:gridCol w="1408900"/>
                <a:gridCol w="1408900"/>
              </a:tblGrid>
              <a:tr h="3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Month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- 87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- 30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January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25.2%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7.6%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February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32.0%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7.3%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March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48.6%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11.7%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64" name="Google Shape;364;p5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11525"/>
            <a:ext cx="4108626" cy="25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Takeaways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4509700" y="1048925"/>
            <a:ext cx="4323000" cy="3847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have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qualify our analysis with the fact that we only have data for three months. A longer time period will allow us to make more accurate predictions.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that in mind, we must note: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Segment 87’s churn is both higher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increasing faster than segment 30. We need to find out why these customers in particular are leaving.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could implement an exit survey for leaving customers to let us know why.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1" name="Google Shape;371;p59"/>
          <p:cNvGraphicFramePr/>
          <p:nvPr/>
        </p:nvGraphicFramePr>
        <p:xfrm>
          <a:off x="311700" y="1048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{E6F9D6C2-FBB2-4AC1-A12F-0372B46C642B}</a:tableStyleId>
              </a:tblPr>
              <a:tblGrid>
                <a:gridCol w="1290825"/>
                <a:gridCol w="1408900"/>
                <a:gridCol w="1408900"/>
              </a:tblGrid>
              <a:tr h="3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Month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- 87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- 30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January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25.2%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7.6%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February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32.0%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7.3%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March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48.6%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11.7%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11525"/>
            <a:ext cx="4108626" cy="25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/>
          <p:nvPr/>
        </p:nvSpPr>
        <p:spPr>
          <a:xfrm>
            <a:off x="1273513" y="1791013"/>
            <a:ext cx="6596983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“Make your product easier to buy than your competition, or you will find your customers buying from them, not you.”</a:t>
            </a:r>
            <a:endParaRPr sz="19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– Mark Cuban</a:t>
            </a:r>
            <a:endParaRPr b="0" i="0" sz="1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78" name="Google Shape;378;p60" title="warbyparker"/>
          <p:cNvPicPr preferRelativeResize="0"/>
          <p:nvPr/>
        </p:nvPicPr>
        <p:blipFill rotWithShape="1">
          <a:blip r:embed="rId3">
            <a:alphaModFix/>
          </a:blip>
          <a:srcRect b="41903" l="10822" r="8107" t="41207"/>
          <a:stretch/>
        </p:blipFill>
        <p:spPr>
          <a:xfrm>
            <a:off x="466825" y="244725"/>
            <a:ext cx="2669775" cy="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</a:rPr>
              <a:t>We will cover: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 Questions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 Structure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2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Research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Do We Want to Know?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177975" y="1048925"/>
            <a:ext cx="7094400" cy="3501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Four months into the life of the company, we want to analyze our progress!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Specifically, we want to compare two segments of users, each acquired through a different channel: segments 87 and 30.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will do this by calculating the respective churn rates for each month of Q1.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 u="sng">
                <a:latin typeface="Roboto"/>
                <a:ea typeface="Roboto"/>
                <a:cs typeface="Roboto"/>
                <a:sym typeface="Roboto"/>
              </a:rPr>
              <a:t>Churn Rate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= Cancellations / Total Users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Investopedia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churn is a useful metric because it “provides clarity on how well the business is retaining customers, which is a reflection on the quality of the service the business is providing, as well as its usefulness.”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/>
        </p:nvSpPr>
        <p:spPr>
          <a:xfrm>
            <a:off x="277825" y="0"/>
            <a:ext cx="5593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Query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5" y="1531576"/>
            <a:ext cx="2642683" cy="30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875" y="1531550"/>
            <a:ext cx="2968174" cy="33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75" y="1531565"/>
            <a:ext cx="2968174" cy="336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 b="3143" l="0" r="0" t="3012"/>
          <a:stretch/>
        </p:blipFill>
        <p:spPr>
          <a:xfrm>
            <a:off x="1377475" y="3123302"/>
            <a:ext cx="3307600" cy="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Overall Structure,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6040375" y="1084500"/>
            <a:ext cx="3009600" cy="3786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'2017-01-01'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'2017-01-31'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'2017-02-01'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'2017-02-28'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'2017-03-01'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'2017-03-31'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cross_join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53"/>
          <p:cNvSpPr txBox="1"/>
          <p:nvPr/>
        </p:nvSpPr>
        <p:spPr>
          <a:xfrm>
            <a:off x="177975" y="1084500"/>
            <a:ext cx="5706600" cy="1962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majority of our query uses a WITH statement to create temporary tables. They build off of one another until we can select for our final churn calculation.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first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contains the first and last day of each month in Q1, 2017.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second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combines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475" y="3922025"/>
            <a:ext cx="3307601" cy="1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6040375" y="585050"/>
            <a:ext cx="3009600" cy="442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id, first_day AS 'month',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subscription_start &lt;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(subscription_end &gt;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OR subscription_end IS NULL)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segment = 87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is_active_87,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subscription_start &lt;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(subscription_end &gt;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OR subscription_end IS NULL)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segment = 30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((subscription_end BETWEEN first_day and last_day) AND (segment = 30))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is_canceled_30,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((subscription_end BETWEEN first_day and last_day) AND (segment = 87))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is_canceled_87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FROM cross_join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177975" y="1084500"/>
            <a:ext cx="5706600" cy="1914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third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simplifies our previous table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show only whether a user was active at the start of a month, and whether they canceled within that month. These are also separated by whether the user is part of segment 87 or 30.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 means “True,” 0 means “False.”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0" y="3168022"/>
            <a:ext cx="4476124" cy="156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 aggregate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6040375" y="1125125"/>
            <a:ext cx="30096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status_aggregate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 month,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SUM(is_active_87) AS 'sum_active_87',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SUM(is_active_30) AS 'sum_active_30',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SUM(is_canceled_87) AS 'sum_canceled_87',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SUM(is_canceled_30) AS 'sum_canceled_30'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GROUP BY month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2400" y="1125125"/>
            <a:ext cx="5706600" cy="837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fourth and final temporary table,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 aggregate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simply sums the active and cancelled columns from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grouped by month.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1" y="2110019"/>
            <a:ext cx="4683800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 Results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6040375" y="1125125"/>
            <a:ext cx="30096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(1.0 * sum_canceled_87 / sum_active_87) AS 'churn_87',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(1.0 * sum_canceled_30 / sum_active_30) AS 'churn_30'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status_aggregate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GROUP BY month;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177975" y="1084500"/>
            <a:ext cx="5706600" cy="1353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our final temporary table completed, we can select for the calculation of our churn rates by dividing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sum_active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sum_canceled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each segment group.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the results below: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13" y="2647950"/>
            <a:ext cx="5270725" cy="1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